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5" r:id="rId6"/>
    <p:sldId id="271" r:id="rId7"/>
    <p:sldId id="257" r:id="rId8"/>
    <p:sldId id="267" r:id="rId9"/>
    <p:sldId id="270" r:id="rId10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68FFE-0CD2-447B-B0D7-8C7EA9DD8C7C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26A9D-DA1F-4CD6-8CC5-4CAD776F69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9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.glogster.com/glog/elektricni-napon/3aoe6klq8n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C6E41924-4EAC-4C45-8F8D-F450BA9EF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Električni napon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6DEA4E-44F8-4DDF-9D82-6BCA0C433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altLang="sr-Latn-RS" sz="2000" dirty="0">
                <a:latin typeface="Gadugi" panose="020B0502040204020203" pitchFamily="34" charset="0"/>
                <a:ea typeface="Gadugi" panose="020B0502040204020203" pitchFamily="34" charset="0"/>
              </a:rPr>
              <a:t>ELEKTRIČNA STRUJA</a:t>
            </a:r>
          </a:p>
          <a:p>
            <a:pPr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EDDF0A2D-F82B-46D3-974F-7EB8DA97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265"/>
            <a:ext cx="10515600" cy="1138360"/>
          </a:xfrm>
        </p:spPr>
        <p:txBody>
          <a:bodyPr>
            <a:normAutofit/>
          </a:bodyPr>
          <a:lstStyle/>
          <a:p>
            <a:r>
              <a:rPr lang="hr-HR" altLang="sr-Latn-RS" sz="3600" dirty="0">
                <a:latin typeface="Gadugi" panose="020B0502040204020203" pitchFamily="34" charset="0"/>
                <a:ea typeface="Gadugi" panose="020B0502040204020203" pitchFamily="34" charset="0"/>
              </a:rPr>
              <a:t>Razmislite! 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xmlns="" id="{47159842-7786-4DE3-94D4-F89E1014A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94" y="180689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 Tko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prenosi električnu energiju do žaruljica?</a:t>
            </a:r>
            <a:r>
              <a:rPr lang="pl-PL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Što usmjeruje i pokreće elektrone kroz strujni krug?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 Kako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se gibaju slobodni elektroni kada vodič spojimo na polove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baterije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? </a:t>
            </a:r>
            <a:endParaRPr lang="hr-HR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xmlns="" id="{989FE7C1-A3F1-4191-AD4C-620D59815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93" y="1018101"/>
            <a:ext cx="11239005" cy="53233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/>
              <a:t>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Kada bateriju uključite u strujni krug, negativan pol baterije  električnom silom odbija elektrone, a pozitivan ih privlači.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 Na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taj način baterija pokreće i usmjeruje elektrone u strujnom krugu.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Električna sila kojom naboj s polova baterije djeluje na elektrone obavlja rad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dok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ih pokreće.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F0B4A393-E166-4069-BEF1-C4EA0DC7D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0" y="946850"/>
            <a:ext cx="10736283" cy="471767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Za mjerenje električne sile i energije u strujnome krugu uvodimo veličinu koju je lako mjeriti. To je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električni napon.</a:t>
            </a:r>
          </a:p>
          <a:p>
            <a:pPr marL="0" indent="0">
              <a:lnSpc>
                <a:spcPct val="150000"/>
              </a:lnSpc>
              <a:buNone/>
            </a:pPr>
            <a:endParaRPr lang="hr-HR" altLang="sr-Latn-RS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Rad koji izvor obavi na naboju koji prolazi strujnim kugom jednak je količini električne energije pretvorene u druge oblike energije.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AE1C603D-8164-4FDF-9644-DF9BE6D8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66" y="1033153"/>
            <a:ext cx="10545289" cy="48451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Električni napon možemo izraziti  kao količnik rada i naboja.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Električni napon </a:t>
            </a:r>
            <a:r>
              <a:rPr lang="hr-HR" altLang="sr-Latn-RS" i="1" dirty="0">
                <a:latin typeface="Gadugi" panose="020B0502040204020203" pitchFamily="34" charset="0"/>
                <a:ea typeface="Gadugi" panose="020B0502040204020203" pitchFamily="34" charset="0"/>
              </a:rPr>
              <a:t>U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između dviju točaka strujnog kruga je energija </a:t>
            </a:r>
            <a:r>
              <a:rPr lang="iu-Cans-CA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ᐃ</a:t>
            </a:r>
            <a:r>
              <a:rPr lang="hr-HR" altLang="sr-Latn-RS" i="1" dirty="0" smtClean="0">
                <a:latin typeface="Gadugi" panose="020B0502040204020203" pitchFamily="34" charset="0"/>
                <a:ea typeface="Gadugi" panose="020B0502040204020203" pitchFamily="34" charset="0"/>
              </a:rPr>
              <a:t>E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koju jedinični naboj </a:t>
            </a:r>
            <a:r>
              <a:rPr lang="hr-HR" altLang="sr-Latn-RS" i="1" dirty="0">
                <a:latin typeface="Gadugi" panose="020B0502040204020203" pitchFamily="34" charset="0"/>
                <a:ea typeface="Gadugi" panose="020B0502040204020203" pitchFamily="34" charset="0"/>
              </a:rPr>
              <a:t>Q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prenese između dviju točaka. 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CBE73937-E96F-4940-BAB9-C397FB69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hr-HR" altLang="sr-Latn-RS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xmlns="" id="{7158ED6C-11A3-4A25-A85C-7C49D34FA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96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r-Latn-CS" altLang="sr-Latn-RS">
              <a:latin typeface="Arial" panose="020B0604020202020204" pitchFamily="34" charset="0"/>
            </a:endParaRPr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xmlns="" id="{28EBC7E1-CD68-42AA-B721-97D7FF964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hr-HR" altLang="sr-Latn-RS"/>
          </a:p>
        </p:txBody>
      </p:sp>
      <p:sp>
        <p:nvSpPr>
          <p:cNvPr id="9224" name="Rectangle 6">
            <a:extLst>
              <a:ext uri="{FF2B5EF4-FFF2-40B4-BE49-F238E27FC236}">
                <a16:creationId xmlns:a16="http://schemas.microsoft.com/office/drawing/2014/main" xmlns="" id="{B13440D2-F4DD-40ED-BD36-2D861018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48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r-Latn-CS" altLang="sr-Latn-RS">
              <a:latin typeface="Arial" panose="020B0604020202020204" pitchFamily="34" charset="0"/>
            </a:endParaRPr>
          </a:p>
        </p:txBody>
      </p:sp>
      <p:sp>
        <p:nvSpPr>
          <p:cNvPr id="9225" name="Rectangle 8">
            <a:extLst>
              <a:ext uri="{FF2B5EF4-FFF2-40B4-BE49-F238E27FC236}">
                <a16:creationId xmlns:a16="http://schemas.microsoft.com/office/drawing/2014/main" xmlns="" id="{72FFA035-5EA5-4F4B-8B36-FCC5B05BA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hr-HR" altLang="sr-Latn-RS"/>
          </a:p>
        </p:txBody>
      </p:sp>
      <p:sp>
        <p:nvSpPr>
          <p:cNvPr id="9227" name="Rectangle 9">
            <a:extLst>
              <a:ext uri="{FF2B5EF4-FFF2-40B4-BE49-F238E27FC236}">
                <a16:creationId xmlns:a16="http://schemas.microsoft.com/office/drawing/2014/main" xmlns="" id="{4F3B0C2E-2A84-48EF-873E-7E7FB5597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r-Latn-CS" altLang="sr-Latn-RS">
              <a:latin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50567ED-8283-41EE-8254-9D5E95B37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96" y="1952253"/>
            <a:ext cx="2057103" cy="120683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7C1123E-2C2B-4803-9458-B13E195CB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1" y="4938150"/>
            <a:ext cx="3403228" cy="109000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A8E8C79-0B9B-423E-8B75-29437828B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680" y="4851321"/>
            <a:ext cx="1872985" cy="117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5696" y="9493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Mjerna jedinica za napon je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volt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, znak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V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D5FAFCE-7D51-4B1A-87BE-68879F71C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4292" y="2258219"/>
            <a:ext cx="1847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19ECBAB1-E789-4C9E-A77B-7772144F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9054" y="2371249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9898C6E3-63A1-460C-AAC5-4088B3AC5950}"/>
              </a:ext>
            </a:extLst>
          </p:cNvPr>
          <p:cNvSpPr/>
          <p:nvPr/>
        </p:nvSpPr>
        <p:spPr>
          <a:xfrm>
            <a:off x="695696" y="4098396"/>
            <a:ext cx="10724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Manja mjerna jedinica napona je </a:t>
            </a:r>
            <a:r>
              <a:rPr lang="hr-HR" sz="2800" dirty="0" err="1">
                <a:latin typeface="Gadugi" panose="020B0502040204020203" pitchFamily="34" charset="0"/>
                <a:ea typeface="Gadugi" panose="020B0502040204020203" pitchFamily="34" charset="0"/>
              </a:rPr>
              <a:t>milivolt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: 1 </a:t>
            </a:r>
            <a:r>
              <a:rPr lang="hr-HR" sz="2800" dirty="0" err="1">
                <a:latin typeface="Gadugi" panose="020B0502040204020203" pitchFamily="34" charset="0"/>
                <a:ea typeface="Gadugi" panose="020B0502040204020203" pitchFamily="34" charset="0"/>
              </a:rPr>
              <a:t>mV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= 0,001 V.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 Veća mjerna jedinica napona je kilovolt: 1 kV=1000 </a:t>
            </a:r>
            <a:r>
              <a:rPr lang="hr-HR" sz="2800" dirty="0" smtClean="0">
                <a:latin typeface="Gadugi" panose="020B0502040204020203" pitchFamily="34" charset="0"/>
                <a:ea typeface="Gadugi" panose="020B0502040204020203" pitchFamily="34" charset="0"/>
              </a:rPr>
              <a:t>V.</a:t>
            </a: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1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507B62B-7D82-42AC-9EFE-B6DD1D303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81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O naponu izvora ovisi koliko će električne energije naboj prenijeti od izvora do trošila i koliko će se električne energije u trošilu pretvoriti u druge oblike energije.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Što je veći napon izvora, to će naboj od tog izvora primiti više električne energije koju će prenijeti strujnim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krugom.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xmlns="" id="{1ADBCA82-5017-4BAC-A440-9FF97C23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49" y="761936"/>
            <a:ext cx="10467109" cy="511550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b="1" dirty="0"/>
              <a:t> </a:t>
            </a:r>
            <a:r>
              <a:rPr lang="hr-HR" altLang="sr-Latn-RS" b="1" dirty="0" smtClean="0">
                <a:latin typeface="Gadugi" panose="020B0502040204020203" pitchFamily="34" charset="0"/>
                <a:ea typeface="Gadugi" panose="020B0502040204020203" pitchFamily="34" charset="0"/>
              </a:rPr>
              <a:t>Primjer </a:t>
            </a:r>
            <a:endParaRPr lang="hr-HR" altLang="sr-Latn-RS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Koliki je napon na krajevima vodiča, ako se tijekom prolaska    10 C naboja kroz vodič u druge oblike energije pretvorilo 250 J energije?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02839BA-8B84-47C6-8D9C-913ACAF85AD1}"/>
              </a:ext>
            </a:extLst>
          </p:cNvPr>
          <p:cNvSpPr txBox="1"/>
          <p:nvPr/>
        </p:nvSpPr>
        <p:spPr>
          <a:xfrm>
            <a:off x="987066" y="3564846"/>
            <a:ext cx="10534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Rješenje:</a:t>
            </a:r>
          </a:p>
          <a:p>
            <a:r>
              <a:rPr lang="hr-HR" sz="2800" i="1" dirty="0">
                <a:latin typeface="Gadugi" panose="020B0502040204020203" pitchFamily="34" charset="0"/>
                <a:ea typeface="Gadugi" panose="020B0502040204020203" pitchFamily="34" charset="0"/>
              </a:rPr>
              <a:t>Q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 = 10 C  </a:t>
            </a:r>
            <a:r>
              <a:rPr lang="hr-HR" sz="2800" i="1" dirty="0">
                <a:latin typeface="Gadugi" panose="020B0502040204020203" pitchFamily="34" charset="0"/>
                <a:ea typeface="Gadugi" panose="020B0502040204020203" pitchFamily="34" charset="0"/>
              </a:rPr>
              <a:t>                                         U = </a:t>
            </a:r>
            <a:r>
              <a:rPr lang="hr-HR" sz="2800" i="1" dirty="0" smtClean="0">
                <a:latin typeface="Gadugi" panose="020B0502040204020203" pitchFamily="34" charset="0"/>
                <a:ea typeface="Gadugi" panose="020B0502040204020203" pitchFamily="34" charset="0"/>
              </a:rPr>
              <a:t>W </a:t>
            </a:r>
            <a:r>
              <a:rPr lang="hr-HR" sz="2800" dirty="0" smtClean="0"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hr-HR" sz="2800" i="1" dirty="0">
                <a:latin typeface="Gadugi" panose="020B0502040204020203" pitchFamily="34" charset="0"/>
                <a:ea typeface="Gadugi" panose="020B0502040204020203" pitchFamily="34" charset="0"/>
              </a:rPr>
              <a:t>Q</a:t>
            </a:r>
          </a:p>
          <a:p>
            <a:r>
              <a:rPr lang="hr-HR" sz="2800" i="1" dirty="0">
                <a:latin typeface="Gadugi" panose="020B0502040204020203" pitchFamily="34" charset="0"/>
                <a:ea typeface="Gadugi" panose="020B0502040204020203" pitchFamily="34" charset="0"/>
              </a:rPr>
              <a:t>W= </a:t>
            </a:r>
            <a:r>
              <a:rPr lang="el-GR" sz="2800" dirty="0">
                <a:ea typeface="Gadugi" panose="020B0502040204020203" pitchFamily="34" charset="0"/>
              </a:rPr>
              <a:t>Δ</a:t>
            </a:r>
            <a:r>
              <a:rPr lang="hr-HR" sz="2800" i="1" dirty="0">
                <a:latin typeface="Gadugi" panose="020B0502040204020203" pitchFamily="34" charset="0"/>
                <a:ea typeface="Gadugi" panose="020B0502040204020203" pitchFamily="34" charset="0"/>
              </a:rPr>
              <a:t>E 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= 250 J                                 </a:t>
            </a:r>
            <a:r>
              <a:rPr lang="hr-HR" sz="2800" i="1" dirty="0">
                <a:latin typeface="Gadugi" panose="020B0502040204020203" pitchFamily="34" charset="0"/>
                <a:ea typeface="Gadugi" panose="020B0502040204020203" pitchFamily="34" charset="0"/>
              </a:rPr>
              <a:t>U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 = 250 J / 10 C</a:t>
            </a:r>
          </a:p>
          <a:p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______________                                    </a:t>
            </a:r>
            <a:r>
              <a:rPr lang="hr-HR" sz="2800" i="1" dirty="0">
                <a:latin typeface="Gadugi" panose="020B0502040204020203" pitchFamily="34" charset="0"/>
                <a:ea typeface="Gadugi" panose="020B0502040204020203" pitchFamily="34" charset="0"/>
              </a:rPr>
              <a:t>U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 = 25 V</a:t>
            </a:r>
          </a:p>
          <a:p>
            <a:r>
              <a:rPr lang="hr-HR" sz="2800" i="1" dirty="0">
                <a:latin typeface="Gadugi" panose="020B0502040204020203" pitchFamily="34" charset="0"/>
                <a:ea typeface="Gadugi" panose="020B0502040204020203" pitchFamily="34" charset="0"/>
              </a:rPr>
              <a:t>U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 =?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6524" y="824248"/>
            <a:ext cx="10027276" cy="866440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latin typeface="+mn-lt"/>
              </a:rPr>
              <a:t>Klikom na interaktivnu umnu mapu ponovite ključne pojmove i provjerite znanje </a:t>
            </a:r>
          </a:p>
        </p:txBody>
      </p:sp>
      <p:pic>
        <p:nvPicPr>
          <p:cNvPr id="5" name="Rezervirano mjesto sadržaja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5940" y="1825625"/>
            <a:ext cx="59001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819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321</Words>
  <Application>Microsoft Office PowerPoint</Application>
  <PresentationFormat>Custom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Električni napon</vt:lpstr>
      <vt:lpstr>Razmislite! </vt:lpstr>
      <vt:lpstr>Slide 3</vt:lpstr>
      <vt:lpstr>Slide 4</vt:lpstr>
      <vt:lpstr>Slide 5</vt:lpstr>
      <vt:lpstr>Slide 6</vt:lpstr>
      <vt:lpstr>Slide 7</vt:lpstr>
      <vt:lpstr>Slide 8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ProBook 4540</dc:creator>
  <cp:lastModifiedBy>sk-iloncarek</cp:lastModifiedBy>
  <cp:revision>21</cp:revision>
  <dcterms:modified xsi:type="dcterms:W3CDTF">2021-09-17T07:19:44Z</dcterms:modified>
</cp:coreProperties>
</file>